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9" r:id="rId3"/>
    <p:sldId id="263" r:id="rId4"/>
    <p:sldId id="260" r:id="rId5"/>
    <p:sldId id="272" r:id="rId6"/>
    <p:sldId id="258" r:id="rId7"/>
    <p:sldId id="257" r:id="rId8"/>
    <p:sldId id="261" r:id="rId9"/>
    <p:sldId id="270" r:id="rId10"/>
    <p:sldId id="264" r:id="rId11"/>
    <p:sldId id="271" r:id="rId12"/>
    <p:sldId id="265" r:id="rId13"/>
    <p:sldId id="266" r:id="rId14"/>
    <p:sldId id="267" r:id="rId15"/>
    <p:sldId id="269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364" autoAdjust="0"/>
  </p:normalViewPr>
  <p:slideViewPr>
    <p:cSldViewPr>
      <p:cViewPr varScale="1">
        <p:scale>
          <a:sx n="96" d="100"/>
          <a:sy n="96" d="100"/>
        </p:scale>
        <p:origin x="-87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329300-1405-459E-B0EC-248FA58EEB8C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0FEEB-21D4-413E-BAA5-1CA14D96B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313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30FEEB-21D4-413E-BAA5-1CA14D96B9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973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37F2F175-D1BA-4F78-BB53-B9083C19A7F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D6366E38-6BBE-4819-BF96-474A79432DF9}" type="datetimeFigureOut">
              <a:rPr lang="en-US" smtClean="0"/>
              <a:t>12/22/2013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DIP 2013 –</a:t>
            </a:r>
            <a:br>
              <a:rPr lang="en-US" dirty="0" smtClean="0"/>
            </a:br>
            <a:r>
              <a:rPr lang="en-US" dirty="0" smtClean="0"/>
              <a:t>Smart Fast Forward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46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detection</a:t>
            </a:r>
            <a:br>
              <a:rPr lang="en-US" dirty="0" smtClean="0"/>
            </a:br>
            <a:r>
              <a:rPr lang="en-US" dirty="0" smtClean="0"/>
              <a:t>TODO: ???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17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140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Playback Speed estimation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653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Playback Speed </a:t>
            </a:r>
            <a:r>
              <a:rPr lang="en-US" dirty="0" smtClean="0"/>
              <a:t>Estimation</a:t>
            </a:r>
            <a:br>
              <a:rPr lang="en-US" dirty="0" smtClean="0"/>
            </a:br>
            <a:r>
              <a:rPr lang="en-US" dirty="0" smtClean="0"/>
              <a:t>Frame Weights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03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24800" cy="1143000"/>
          </a:xfrm>
        </p:spPr>
        <p:txBody>
          <a:bodyPr/>
          <a:lstStyle/>
          <a:p>
            <a:r>
              <a:rPr lang="en-US" dirty="0"/>
              <a:t>Playback Speed Estimation</a:t>
            </a:r>
            <a:br>
              <a:rPr lang="en-US" dirty="0"/>
            </a:br>
            <a:r>
              <a:rPr lang="en-US" dirty="0" smtClean="0"/>
              <a:t>Noise-Aware Smoothing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90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1085646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239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 Fast Forward</a:t>
            </a:r>
            <a:br>
              <a:rPr lang="en-US" dirty="0" smtClean="0"/>
            </a:br>
            <a:r>
              <a:rPr lang="en-US" dirty="0" smtClean="0"/>
              <a:t>Concept</a:t>
            </a:r>
            <a:endParaRPr lang="en-US" dirty="0"/>
          </a:p>
        </p:txBody>
      </p:sp>
      <p:pic>
        <p:nvPicPr>
          <p:cNvPr id="4" name="a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619250"/>
            <a:ext cx="7620000" cy="4762500"/>
          </a:xfrm>
        </p:spPr>
      </p:pic>
    </p:spTree>
    <p:extLst>
      <p:ext uri="{BB962C8B-B14F-4D97-AF65-F5344CB8AC3E}">
        <p14:creationId xmlns:p14="http://schemas.microsoft.com/office/powerpoint/2010/main" val="2215628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ctangle 118"/>
          <p:cNvSpPr/>
          <p:nvPr/>
        </p:nvSpPr>
        <p:spPr>
          <a:xfrm>
            <a:off x="6248400" y="3022322"/>
            <a:ext cx="2438400" cy="33784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Stage</a:t>
            </a:r>
            <a:br>
              <a:rPr lang="en-US" dirty="0" smtClean="0"/>
            </a:br>
            <a:r>
              <a:rPr lang="en-US" dirty="0" smtClean="0"/>
              <a:t>Overview</a:t>
            </a:r>
            <a:endParaRPr lang="en-US" dirty="0"/>
          </a:p>
        </p:txBody>
      </p:sp>
      <p:grpSp>
        <p:nvGrpSpPr>
          <p:cNvPr id="125" name="Group 124"/>
          <p:cNvGrpSpPr/>
          <p:nvPr/>
        </p:nvGrpSpPr>
        <p:grpSpPr>
          <a:xfrm>
            <a:off x="3572608" y="4279669"/>
            <a:ext cx="1931377" cy="1033282"/>
            <a:chOff x="3039208" y="4279669"/>
            <a:chExt cx="1931377" cy="1033282"/>
          </a:xfrm>
        </p:grpSpPr>
        <p:cxnSp>
          <p:nvCxnSpPr>
            <p:cNvPr id="69" name="Straight Arrow Connector 68"/>
            <p:cNvCxnSpPr>
              <a:stCxn id="68" idx="2"/>
              <a:endCxn id="71" idx="0"/>
            </p:cNvCxnSpPr>
            <p:nvPr/>
          </p:nvCxnSpPr>
          <p:spPr>
            <a:xfrm>
              <a:off x="4004897" y="4279669"/>
              <a:ext cx="0" cy="51830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1" name="Rectangle 70"/>
            <p:cNvSpPr/>
            <p:nvPr/>
          </p:nvSpPr>
          <p:spPr>
            <a:xfrm>
              <a:off x="3039208" y="4797972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Frame weight</a:t>
              </a:r>
            </a:p>
            <a:p>
              <a:pPr algn="ctr"/>
              <a:r>
                <a:rPr lang="en-US" sz="1600" dirty="0" smtClean="0"/>
                <a:t>estimation</a:t>
              </a:r>
              <a:endParaRPr lang="en-US" sz="1600" dirty="0"/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3572608" y="5312951"/>
            <a:ext cx="1931377" cy="957082"/>
            <a:chOff x="3039208" y="5312951"/>
            <a:chExt cx="1931377" cy="957082"/>
          </a:xfrm>
        </p:grpSpPr>
        <p:sp>
          <p:nvSpPr>
            <p:cNvPr id="66" name="Rectangle 65"/>
            <p:cNvSpPr/>
            <p:nvPr/>
          </p:nvSpPr>
          <p:spPr>
            <a:xfrm>
              <a:off x="3039208" y="57550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Kalman</a:t>
              </a:r>
              <a:endParaRPr lang="en-US" sz="1600" dirty="0"/>
            </a:p>
            <a:p>
              <a:pPr algn="ctr"/>
              <a:r>
                <a:rPr lang="en-US" sz="1600" dirty="0" smtClean="0"/>
                <a:t>Filter</a:t>
              </a:r>
              <a:endParaRPr lang="en-US" sz="1600" dirty="0"/>
            </a:p>
          </p:txBody>
        </p:sp>
        <p:cxnSp>
          <p:nvCxnSpPr>
            <p:cNvPr id="72" name="Straight Arrow Connector 71"/>
            <p:cNvCxnSpPr>
              <a:stCxn id="71" idx="2"/>
              <a:endCxn id="66" idx="0"/>
            </p:cNvCxnSpPr>
            <p:nvPr/>
          </p:nvCxnSpPr>
          <p:spPr>
            <a:xfrm>
              <a:off x="4004897" y="5312951"/>
              <a:ext cx="0" cy="44210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74" name="Rounded Rectangle 73"/>
          <p:cNvSpPr/>
          <p:nvPr/>
        </p:nvSpPr>
        <p:spPr>
          <a:xfrm>
            <a:off x="334978" y="3334771"/>
            <a:ext cx="1871021" cy="44891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 smtClean="0"/>
              <a:t>Video</a:t>
            </a:r>
            <a:endParaRPr lang="zh-TW" altLang="en-US" sz="1600" dirty="0"/>
          </a:p>
        </p:txBody>
      </p:sp>
      <p:grpSp>
        <p:nvGrpSpPr>
          <p:cNvPr id="127" name="Group 126"/>
          <p:cNvGrpSpPr/>
          <p:nvPr/>
        </p:nvGrpSpPr>
        <p:grpSpPr>
          <a:xfrm>
            <a:off x="5503983" y="3022323"/>
            <a:ext cx="2929030" cy="999857"/>
            <a:chOff x="4970583" y="3022323"/>
            <a:chExt cx="2929030" cy="999857"/>
          </a:xfrm>
        </p:grpSpPr>
        <p:sp>
          <p:nvSpPr>
            <p:cNvPr id="80" name="Rounded Rectangle 79"/>
            <p:cNvSpPr/>
            <p:nvPr/>
          </p:nvSpPr>
          <p:spPr>
            <a:xfrm>
              <a:off x="6028592" y="3320741"/>
              <a:ext cx="1871021" cy="44891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Object Regions &amp; Labels</a:t>
              </a:r>
              <a:endParaRPr lang="zh-TW" altLang="en-US" sz="1600" dirty="0"/>
            </a:p>
          </p:txBody>
        </p:sp>
        <p:cxnSp>
          <p:nvCxnSpPr>
            <p:cNvPr id="81" name="Straight Arrow Connector 80"/>
            <p:cNvCxnSpPr>
              <a:stCxn id="68" idx="3"/>
              <a:endCxn id="80" idx="1"/>
            </p:cNvCxnSpPr>
            <p:nvPr/>
          </p:nvCxnSpPr>
          <p:spPr>
            <a:xfrm flipV="1">
              <a:off x="4970585" y="3545201"/>
              <a:ext cx="1058007" cy="47697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>
              <a:stCxn id="87" idx="3"/>
              <a:endCxn id="80" idx="1"/>
            </p:cNvCxnSpPr>
            <p:nvPr/>
          </p:nvCxnSpPr>
          <p:spPr>
            <a:xfrm>
              <a:off x="4970583" y="3022323"/>
              <a:ext cx="1058009" cy="52287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0" name="Group 119"/>
          <p:cNvGrpSpPr/>
          <p:nvPr/>
        </p:nvGrpSpPr>
        <p:grpSpPr>
          <a:xfrm>
            <a:off x="5503983" y="5789640"/>
            <a:ext cx="2929029" cy="448919"/>
            <a:chOff x="4970583" y="5789640"/>
            <a:chExt cx="2929029" cy="448919"/>
          </a:xfrm>
        </p:grpSpPr>
        <p:cxnSp>
          <p:nvCxnSpPr>
            <p:cNvPr id="84" name="Straight Arrow Connector 83"/>
            <p:cNvCxnSpPr/>
            <p:nvPr/>
          </p:nvCxnSpPr>
          <p:spPr>
            <a:xfrm>
              <a:off x="4970583" y="6012544"/>
              <a:ext cx="10580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5" name="Rounded Rectangle 84"/>
            <p:cNvSpPr/>
            <p:nvPr/>
          </p:nvSpPr>
          <p:spPr>
            <a:xfrm>
              <a:off x="6028591" y="5789640"/>
              <a:ext cx="1871021" cy="44891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Playback Speed</a:t>
              </a:r>
              <a:endParaRPr lang="zh-TW" altLang="en-US" sz="1600" dirty="0"/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3572606" y="2383833"/>
            <a:ext cx="1931377" cy="895979"/>
            <a:chOff x="3039206" y="2383833"/>
            <a:chExt cx="1931377" cy="895979"/>
          </a:xfrm>
        </p:grpSpPr>
        <p:cxnSp>
          <p:nvCxnSpPr>
            <p:cNvPr id="78" name="Straight Arrow Connector 77"/>
            <p:cNvCxnSpPr>
              <a:stCxn id="77" idx="2"/>
              <a:endCxn id="87" idx="0"/>
            </p:cNvCxnSpPr>
            <p:nvPr/>
          </p:nvCxnSpPr>
          <p:spPr>
            <a:xfrm flipH="1">
              <a:off x="4004895" y="2383833"/>
              <a:ext cx="1" cy="38100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7" name="Rectangle 86"/>
            <p:cNvSpPr/>
            <p:nvPr/>
          </p:nvSpPr>
          <p:spPr>
            <a:xfrm>
              <a:off x="3039206" y="2764833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Detection</a:t>
              </a:r>
              <a:endParaRPr lang="en-US" sz="1600" dirty="0"/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3572608" y="3279812"/>
            <a:ext cx="1931377" cy="999857"/>
            <a:chOff x="3039208" y="3279812"/>
            <a:chExt cx="1931377" cy="999857"/>
          </a:xfrm>
        </p:grpSpPr>
        <p:sp>
          <p:nvSpPr>
            <p:cNvPr id="68" name="Rectangle 67"/>
            <p:cNvSpPr/>
            <p:nvPr/>
          </p:nvSpPr>
          <p:spPr>
            <a:xfrm>
              <a:off x="3039208" y="3764690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Object Labeling</a:t>
              </a:r>
            </a:p>
            <a:p>
              <a:pPr algn="ctr"/>
              <a:r>
                <a:rPr lang="en-US" sz="1600" dirty="0" smtClean="0"/>
                <a:t>(Tracking)</a:t>
              </a:r>
              <a:endParaRPr lang="en-US" sz="1600" dirty="0"/>
            </a:p>
          </p:txBody>
        </p:sp>
        <p:cxnSp>
          <p:nvCxnSpPr>
            <p:cNvPr id="88" name="Straight Arrow Connector 87"/>
            <p:cNvCxnSpPr>
              <a:stCxn id="87" idx="2"/>
              <a:endCxn id="68" idx="0"/>
            </p:cNvCxnSpPr>
            <p:nvPr/>
          </p:nvCxnSpPr>
          <p:spPr>
            <a:xfrm>
              <a:off x="4004895" y="3279812"/>
              <a:ext cx="2" cy="48487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21" name="Group 120"/>
          <p:cNvGrpSpPr/>
          <p:nvPr/>
        </p:nvGrpSpPr>
        <p:grpSpPr>
          <a:xfrm>
            <a:off x="304800" y="1868854"/>
            <a:ext cx="1931377" cy="1465917"/>
            <a:chOff x="583223" y="1868854"/>
            <a:chExt cx="1931377" cy="1465917"/>
          </a:xfrm>
        </p:grpSpPr>
        <p:cxnSp>
          <p:nvCxnSpPr>
            <p:cNvPr id="75" name="Straight Arrow Connector 74"/>
            <p:cNvCxnSpPr>
              <a:stCxn id="74" idx="0"/>
              <a:endCxn id="102" idx="2"/>
            </p:cNvCxnSpPr>
            <p:nvPr/>
          </p:nvCxnSpPr>
          <p:spPr>
            <a:xfrm flipV="1">
              <a:off x="1548912" y="2383833"/>
              <a:ext cx="0" cy="95093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583223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OpenCV</a:t>
              </a:r>
              <a:endParaRPr lang="en-US" sz="1600" dirty="0" smtClean="0"/>
            </a:p>
            <a:p>
              <a:pPr algn="ctr"/>
              <a:r>
                <a:rPr lang="en-US" sz="1600" dirty="0" smtClean="0"/>
                <a:t>Decoder</a:t>
              </a:r>
              <a:endParaRPr lang="en-US" sz="1600" dirty="0"/>
            </a:p>
          </p:txBody>
        </p:sp>
      </p:grpSp>
      <p:grpSp>
        <p:nvGrpSpPr>
          <p:cNvPr id="143" name="Group 142"/>
          <p:cNvGrpSpPr/>
          <p:nvPr/>
        </p:nvGrpSpPr>
        <p:grpSpPr>
          <a:xfrm>
            <a:off x="2209800" y="1747143"/>
            <a:ext cx="731821" cy="827190"/>
            <a:chOff x="2209800" y="1747143"/>
            <a:chExt cx="731821" cy="827190"/>
          </a:xfrm>
        </p:grpSpPr>
        <p:grpSp>
          <p:nvGrpSpPr>
            <p:cNvPr id="131" name="Group 130"/>
            <p:cNvGrpSpPr/>
            <p:nvPr/>
          </p:nvGrpSpPr>
          <p:grpSpPr>
            <a:xfrm>
              <a:off x="2209800" y="1868854"/>
              <a:ext cx="548053" cy="514979"/>
              <a:chOff x="2769577" y="1868854"/>
              <a:chExt cx="548053" cy="514979"/>
            </a:xfrm>
          </p:grpSpPr>
          <p:cxnSp>
            <p:nvCxnSpPr>
              <p:cNvPr id="106" name="Straight Arrow Connector 105"/>
              <p:cNvCxnSpPr>
                <a:stCxn id="102" idx="3"/>
              </p:cNvCxnSpPr>
              <p:nvPr/>
            </p:nvCxnSpPr>
            <p:spPr>
              <a:xfrm flipV="1">
                <a:off x="2769577" y="1868854"/>
                <a:ext cx="524606" cy="25749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/>
              <p:nvPr/>
            </p:nvCxnSpPr>
            <p:spPr>
              <a:xfrm>
                <a:off x="2793023" y="2126344"/>
                <a:ext cx="524607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4" name="Straight Arrow Connector 113"/>
              <p:cNvCxnSpPr>
                <a:stCxn id="102" idx="3"/>
              </p:cNvCxnSpPr>
              <p:nvPr/>
            </p:nvCxnSpPr>
            <p:spPr>
              <a:xfrm>
                <a:off x="2769577" y="2126344"/>
                <a:ext cx="524608" cy="2574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132" name="Rounded Rectangle 131"/>
            <p:cNvSpPr/>
            <p:nvPr/>
          </p:nvSpPr>
          <p:spPr>
            <a:xfrm>
              <a:off x="2743200" y="1747143"/>
              <a:ext cx="198421" cy="827190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600" dirty="0"/>
            </a:p>
          </p:txBody>
        </p:sp>
      </p:grpSp>
      <p:sp>
        <p:nvSpPr>
          <p:cNvPr id="117" name="TextBox 116"/>
          <p:cNvSpPr txBox="1"/>
          <p:nvPr/>
        </p:nvSpPr>
        <p:spPr>
          <a:xfrm>
            <a:off x="2205999" y="1447800"/>
            <a:ext cx="172855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Multi-Threaded!</a:t>
            </a:r>
            <a:endParaRPr lang="en-US" dirty="0"/>
          </a:p>
        </p:txBody>
      </p:sp>
      <p:grpSp>
        <p:nvGrpSpPr>
          <p:cNvPr id="142" name="Group 141"/>
          <p:cNvGrpSpPr/>
          <p:nvPr/>
        </p:nvGrpSpPr>
        <p:grpSpPr>
          <a:xfrm>
            <a:off x="2895600" y="1868854"/>
            <a:ext cx="2608384" cy="514979"/>
            <a:chOff x="2895600" y="1868854"/>
            <a:chExt cx="2608384" cy="514979"/>
          </a:xfrm>
        </p:grpSpPr>
        <p:sp>
          <p:nvSpPr>
            <p:cNvPr id="77" name="Rectangle 76"/>
            <p:cNvSpPr/>
            <p:nvPr/>
          </p:nvSpPr>
          <p:spPr>
            <a:xfrm>
              <a:off x="3572607" y="1868854"/>
              <a:ext cx="1931377" cy="5149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Background</a:t>
              </a:r>
            </a:p>
            <a:p>
              <a:pPr algn="ctr"/>
              <a:r>
                <a:rPr lang="en-US" sz="1600" dirty="0" smtClean="0"/>
                <a:t>Subtraction</a:t>
              </a:r>
              <a:endParaRPr lang="en-US" sz="1600" dirty="0"/>
            </a:p>
          </p:txBody>
        </p:sp>
        <p:cxnSp>
          <p:nvCxnSpPr>
            <p:cNvPr id="135" name="Straight Arrow Connector 134"/>
            <p:cNvCxnSpPr/>
            <p:nvPr/>
          </p:nvCxnSpPr>
          <p:spPr>
            <a:xfrm>
              <a:off x="2895600" y="2126344"/>
              <a:ext cx="6770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90899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animBg="1"/>
      <p:bldP spid="74" grpId="0" animBg="1"/>
      <p:bldP spid="1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Stage</a:t>
            </a:r>
            <a:br>
              <a:rPr lang="en-US" dirty="0" smtClean="0"/>
            </a:br>
            <a:r>
              <a:rPr lang="en-US" dirty="0" smtClean="0"/>
              <a:t>Output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286000"/>
            <a:ext cx="8181975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5896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Subtraction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288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325562"/>
          </a:xfrm>
        </p:spPr>
        <p:txBody>
          <a:bodyPr/>
          <a:lstStyle/>
          <a:p>
            <a:r>
              <a:rPr lang="en-US" dirty="0"/>
              <a:t>Background </a:t>
            </a:r>
            <a:r>
              <a:rPr lang="en-US" dirty="0" smtClean="0"/>
              <a:t>Subtraction</a:t>
            </a:r>
            <a:br>
              <a:rPr lang="en-US" dirty="0" smtClean="0"/>
            </a:br>
            <a:r>
              <a:rPr lang="en-US" dirty="0" err="1" smtClean="0"/>
              <a:t>MoG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7772400" cy="5257800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We used </a:t>
                </a:r>
                <a:r>
                  <a:rPr lang="en-US" dirty="0" err="1" smtClean="0"/>
                  <a:t>OpenCV’s</a:t>
                </a:r>
                <a:r>
                  <a:rPr lang="en-US" dirty="0" smtClean="0"/>
                  <a:t> </a:t>
                </a:r>
                <a:r>
                  <a:rPr lang="en-US" i="1" dirty="0" err="1" smtClean="0"/>
                  <a:t>BackgroundSubtractorMOG</a:t>
                </a:r>
                <a:endParaRPr lang="en-US" dirty="0" smtClean="0"/>
              </a:p>
              <a:p>
                <a:r>
                  <a:rPr lang="en-US" dirty="0" smtClean="0"/>
                  <a:t>Based on “</a:t>
                </a:r>
                <a:r>
                  <a:rPr lang="en-US" b="1" dirty="0"/>
                  <a:t>An Improved Adaptive Background Mixture Model for </a:t>
                </a:r>
                <a:r>
                  <a:rPr lang="en-US" b="1" dirty="0" err="1" smtClean="0"/>
                  <a:t>Realtime</a:t>
                </a:r>
                <a:r>
                  <a:rPr lang="en-US" b="1" dirty="0" smtClean="0"/>
                  <a:t> Tracking </a:t>
                </a:r>
                <a:r>
                  <a:rPr lang="en-US" b="1" dirty="0"/>
                  <a:t>with Shadow </a:t>
                </a:r>
                <a:r>
                  <a:rPr lang="en-US" b="1" dirty="0" smtClean="0"/>
                  <a:t>Detection</a:t>
                </a:r>
                <a:r>
                  <a:rPr lang="en-US" dirty="0" smtClean="0"/>
                  <a:t>” [2001]</a:t>
                </a:r>
              </a:p>
              <a:p>
                <a:pPr lvl="1"/>
                <a:r>
                  <a:rPr lang="en-US" dirty="0" smtClean="0"/>
                  <a:t>by </a:t>
                </a:r>
                <a:r>
                  <a:rPr lang="en-US" dirty="0"/>
                  <a:t>P. </a:t>
                </a:r>
                <a:r>
                  <a:rPr lang="en-US" dirty="0" err="1"/>
                  <a:t>KaewTraKulPong</a:t>
                </a:r>
                <a:r>
                  <a:rPr lang="en-US" dirty="0"/>
                  <a:t> and R. </a:t>
                </a:r>
                <a:r>
                  <a:rPr lang="en-US" dirty="0" smtClean="0"/>
                  <a:t>Bowden</a:t>
                </a:r>
              </a:p>
              <a:p>
                <a:pPr lvl="1"/>
                <a:endParaRPr lang="en-US" dirty="0" smtClean="0"/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Core idea:</a:t>
                </a:r>
              </a:p>
              <a:p>
                <a:pPr lvl="1"/>
                <a:r>
                  <a:rPr lang="en-US" dirty="0" smtClean="0"/>
                  <a:t>One Mixture of Gaussian (</a:t>
                </a:r>
                <a:r>
                  <a:rPr lang="en-US" dirty="0" err="1" smtClean="0"/>
                  <a:t>MoG</a:t>
                </a:r>
                <a:r>
                  <a:rPr lang="en-US" dirty="0" smtClean="0"/>
                  <a:t>) per pixel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𝐾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different </a:t>
                </a:r>
                <a:r>
                  <a:rPr lang="en-US" b="1" dirty="0" smtClean="0"/>
                  <a:t>Gaussians</a:t>
                </a:r>
                <a:r>
                  <a:rPr lang="en-US" dirty="0" smtClean="0"/>
                  <a:t> with different </a:t>
                </a:r>
                <a:r>
                  <a:rPr lang="en-US" b="1" dirty="0" smtClean="0"/>
                  <a:t>weights</a:t>
                </a:r>
                <a:r>
                  <a:rPr lang="en-US" dirty="0" smtClean="0"/>
                  <a:t> for different </a:t>
                </a:r>
                <a:r>
                  <a:rPr lang="en-US" b="1" dirty="0" smtClean="0"/>
                  <a:t>colors</a:t>
                </a:r>
              </a:p>
              <a:p>
                <a:pPr lvl="2"/>
                <a:r>
                  <a:rPr lang="en-US" dirty="0" smtClean="0"/>
                  <a:t>If pixel color more than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2.5</m:t>
                    </m:r>
                  </m:oMath>
                </a14:m>
                <a:r>
                  <a:rPr lang="en-US" b="0" dirty="0" smtClean="0"/>
                  <a:t> </a:t>
                </a:r>
                <a:r>
                  <a:rPr lang="en-US" b="0" dirty="0" err="1" smtClean="0"/>
                  <a:t>st.d</a:t>
                </a:r>
                <a:r>
                  <a:rPr lang="en-US" b="0" dirty="0" smtClean="0"/>
                  <a:t>. away from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𝐵</m:t>
                    </m:r>
                  </m:oMath>
                </a14:m>
                <a:r>
                  <a:rPr lang="en-US" dirty="0"/>
                  <a:t> </a:t>
                </a:r>
                <a:r>
                  <a:rPr lang="en-US" b="1" dirty="0" smtClean="0"/>
                  <a:t>fittest </a:t>
                </a:r>
                <a:r>
                  <a:rPr lang="en-US" dirty="0" smtClean="0"/>
                  <a:t>Gaussians</a:t>
                </a:r>
              </a:p>
              <a:p>
                <a:pPr lvl="2"/>
                <a:r>
                  <a:rPr lang="en-US" dirty="0" smtClean="0"/>
                  <a:t>Use pixel color to update only the single fittest Gaussian</a:t>
                </a:r>
              </a:p>
              <a:p>
                <a:pPr lvl="1"/>
                <a:r>
                  <a:rPr lang="en-US" dirty="0" smtClean="0"/>
                  <a:t>Shadow </a:t>
                </a:r>
                <a:r>
                  <a:rPr lang="en-US" dirty="0" smtClean="0"/>
                  <a:t>Removal</a:t>
                </a:r>
              </a:p>
              <a:p>
                <a:pPr lvl="2"/>
                <a:endParaRPr lang="en-US" b="0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7772400" cy="5257800"/>
              </a:xfrm>
              <a:blipFill rotWithShape="1">
                <a:blip r:embed="rId3"/>
                <a:stretch>
                  <a:fillRect t="-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297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</a:t>
            </a:r>
            <a:r>
              <a:rPr lang="en-US" dirty="0"/>
              <a:t>Subtraction</a:t>
            </a:r>
            <a:br>
              <a:rPr lang="en-US" dirty="0"/>
            </a:br>
            <a:r>
              <a:rPr lang="en-US" dirty="0" err="1" smtClean="0"/>
              <a:t>MoG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001000" cy="5181600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b="0" dirty="0" smtClean="0">
                    <a:latin typeface="Cambria Math"/>
                  </a:rPr>
                  <a:t>Given pixel with RGB-color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endParaRPr lang="en-US" b="0" dirty="0" smtClean="0">
                  <a:latin typeface="Cambria Math"/>
                </a:endParaRPr>
              </a:p>
              <a:p>
                <a:endParaRPr lang="en-US" b="0" dirty="0" smtClean="0">
                  <a:latin typeface="Cambria Math"/>
                </a:endParaRPr>
              </a:p>
              <a:p>
                <a:r>
                  <a:rPr lang="en-US" b="0" dirty="0" smtClean="0"/>
                  <a:t>Probability of being a background pixel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/>
                          </a:rPr>
                          <m:t>𝑘</m:t>
                        </m:r>
                        <m:r>
                          <a:rPr lang="en-US" b="0" i="1" smtClean="0">
                            <a:latin typeface="Cambria Math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e>
                    </m:nary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𝜂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002060"/>
                            </a:solidFill>
                            <a:latin typeface="Cambria Math"/>
                          </a:rPr>
                          <m:t>𝑥</m:t>
                        </m:r>
                        <m:r>
                          <a:rPr lang="en-US" b="0" i="1" smtClean="0">
                            <a:latin typeface="Cambria Math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 </m:t>
                    </m:r>
                  </m:oMath>
                </a14:m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𝐾</m:t>
                    </m:r>
                    <m:r>
                      <a:rPr lang="en-US" b="0" i="1" smtClean="0">
                        <a:latin typeface="Cambria Math"/>
                      </a:rPr>
                      <m:t>=</m:t>
                    </m:r>
                  </m:oMath>
                </a14:m>
                <a:r>
                  <a:rPr lang="en-US" b="0" dirty="0" smtClean="0"/>
                  <a:t> # </a:t>
                </a:r>
                <a:r>
                  <a:rPr lang="en-US" dirty="0"/>
                  <a:t>Gaussian background </a:t>
                </a:r>
                <a:r>
                  <a:rPr lang="en-US" dirty="0" smtClean="0"/>
                  <a:t>distributions </a:t>
                </a:r>
                <a:r>
                  <a:rPr lang="en-US" b="0" dirty="0" smtClean="0"/>
                  <a:t>(usually 3-5)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0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𝜂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>
                        <a:latin typeface="Cambria Math"/>
                      </a:rPr>
                      <m:t>=</m:t>
                    </m:r>
                  </m:oMath>
                </a14:m>
                <a:r>
                  <a:rPr lang="en-US" dirty="0" smtClean="0"/>
                  <a:t>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𝑘</m:t>
                    </m:r>
                  </m:oMath>
                </a14:m>
                <a:r>
                  <a:rPr lang="en-US" dirty="0" smtClean="0"/>
                  <a:t>’</a:t>
                </a:r>
                <a:r>
                  <a:rPr lang="en-US" dirty="0" err="1" smtClean="0"/>
                  <a:t>th</a:t>
                </a:r>
                <a:r>
                  <a:rPr lang="en-US" dirty="0" smtClean="0"/>
                  <a:t> Gaussian background distribution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B0F0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00B0F0"/>
                            </a:solidFill>
                            <a:latin typeface="Cambria Math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solidFill>
                              <a:srgbClr val="00B0F0"/>
                            </a:solidFill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/>
                      </a:rPr>
                      <m:t>=</m:t>
                    </m:r>
                  </m:oMath>
                </a14:m>
                <a:r>
                  <a:rPr lang="en-US" dirty="0" smtClean="0"/>
                  <a:t> The weight of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𝑘</m:t>
                    </m:r>
                  </m:oMath>
                </a14:m>
                <a:r>
                  <a:rPr lang="en-US" dirty="0" smtClean="0"/>
                  <a:t>’</a:t>
                </a:r>
                <a:r>
                  <a:rPr lang="en-US" dirty="0" err="1" smtClean="0"/>
                  <a:t>th</a:t>
                </a:r>
                <a:r>
                  <a:rPr lang="en-US" dirty="0" smtClean="0"/>
                  <a:t> distribution</a:t>
                </a:r>
              </a:p>
              <a:p>
                <a:endParaRPr lang="en-US" dirty="0" smtClean="0"/>
              </a:p>
              <a:p>
                <a:pPr marL="571500" indent="-457200">
                  <a:buFont typeface="+mj-lt"/>
                  <a:buAutoNum type="arabicPeriod"/>
                </a:pPr>
                <a:r>
                  <a:rPr lang="en-US" dirty="0" smtClean="0"/>
                  <a:t>We sort the distributions by their </a:t>
                </a:r>
                <a:r>
                  <a:rPr lang="en-US" i="1" dirty="0" smtClean="0"/>
                  <a:t>fitness value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00B0F0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</a:rPr>
                              <m:t>𝜎</m:t>
                            </m:r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  <a:p>
                <a:pPr marL="5715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b="0" i="0" smtClean="0">
                        <a:latin typeface="Cambria Math"/>
                      </a:rPr>
                      <m:t> </m:t>
                    </m:r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is background, if given some threshold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𝑇</m:t>
                    </m:r>
                  </m:oMath>
                </a14:m>
                <a:r>
                  <a:rPr lang="en-US" dirty="0" smtClean="0"/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𝑥</m:t>
                    </m:r>
                  </m:oMath>
                </a14:m>
                <a:r>
                  <a:rPr lang="en-US" dirty="0" smtClean="0"/>
                  <a:t> is within 2.5 </a:t>
                </a:r>
                <a:r>
                  <a:rPr lang="en-US" dirty="0" err="1" smtClean="0"/>
                  <a:t>st.d.’s</a:t>
                </a:r>
                <a:r>
                  <a:rPr lang="en-US" dirty="0" smtClean="0"/>
                  <a:t> of the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𝐵</m:t>
                    </m:r>
                  </m:oMath>
                </a14:m>
                <a:r>
                  <a:rPr lang="en-US" dirty="0" smtClean="0">
                    <a:latin typeface="Cambria Math"/>
                  </a:rPr>
                  <a:t> fittest distributions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𝐵</m:t>
                    </m:r>
                    <m:r>
                      <a:rPr lang="en-US" b="0" i="1" smtClean="0">
                        <a:latin typeface="Cambria Math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/>
                          </a:rPr>
                          <m:t>arg</m:t>
                        </m:r>
                      </m:fName>
                      <m:e>
                        <m:func>
                          <m:func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b="0" i="1" smtClean="0">
                                    <a:latin typeface="Cambria Math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/>
                                  </a:rPr>
                                  <m:t>min</m:t>
                                </m:r>
                              </m:e>
                              <m:lim>
                                <m:r>
                                  <a:rPr lang="en-US" b="0" i="1" smtClean="0">
                                    <a:latin typeface="Cambria Math"/>
                                  </a:rPr>
                                  <m:t>𝑏</m:t>
                                </m:r>
                              </m:lim>
                            </m:limLow>
                          </m:fName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(</m:t>
                            </m:r>
                            <m:nary>
                              <m:naryPr>
                                <m:chr m:val="∑"/>
                                <m:ctrlPr>
                                  <a:rPr lang="en-US" b="0" i="1" smtClean="0">
                                    <a:latin typeface="Cambria Math"/>
                                  </a:rPr>
                                </m:ctrlPr>
                              </m:naryPr>
                              <m:sub>
                                <m:r>
                                  <a:rPr lang="en-US" b="0" i="1" smtClean="0">
                                    <a:latin typeface="Cambria Math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latin typeface="Cambria Math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/>
                                  </a:rPr>
                                  <m:t>𝑏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nary>
                            <m:r>
                              <a:rPr lang="en-US" b="0" i="1" smtClean="0">
                                <a:latin typeface="Cambria Math"/>
                              </a:rPr>
                              <m:t>&gt;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𝑇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)</m:t>
                            </m:r>
                          </m:e>
                        </m:func>
                      </m:e>
                    </m:func>
                  </m:oMath>
                </a14:m>
                <a:endParaRPr lang="en-US" dirty="0" smtClean="0"/>
              </a:p>
              <a:p>
                <a:pPr marL="571500" indent="-457200">
                  <a:buFont typeface="+mj-lt"/>
                  <a:buAutoNum type="arabicPeriod"/>
                </a:pPr>
                <a:r>
                  <a:rPr lang="en-US" dirty="0" smtClean="0"/>
                  <a:t>Then </a:t>
                </a:r>
                <a:r>
                  <a:rPr lang="en-US" dirty="0"/>
                  <a:t>pick the best </a:t>
                </a:r>
                <a:r>
                  <a:rPr lang="en-US" dirty="0" smtClean="0"/>
                  <a:t>one to update</a:t>
                </a:r>
              </a:p>
              <a:p>
                <a:pPr lvl="1"/>
                <a:r>
                  <a:rPr lang="en-US" dirty="0" smtClean="0"/>
                  <a:t>using a modified “running average” update</a:t>
                </a:r>
                <a:endParaRPr lang="en-US" dirty="0"/>
              </a:p>
            </p:txBody>
          </p:sp>
        </mc:Choice>
        <mc:Fallback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001000" cy="5181600"/>
              </a:xfrm>
              <a:blipFill rotWithShape="1">
                <a:blip r:embed="rId2"/>
                <a:stretch>
                  <a:fillRect t="-1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06301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Subtraction</a:t>
            </a:r>
            <a:br>
              <a:rPr lang="en-US" dirty="0"/>
            </a:br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495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183</TotalTime>
  <Words>277</Words>
  <Application>Microsoft Office PowerPoint</Application>
  <PresentationFormat>On-screen Show (4:3)</PresentationFormat>
  <Paragraphs>58</Paragraphs>
  <Slides>15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Adjacency</vt:lpstr>
      <vt:lpstr>DIP 2013 – Smart Fast Forward</vt:lpstr>
      <vt:lpstr>Overview</vt:lpstr>
      <vt:lpstr>Smart Fast Forward Concept</vt:lpstr>
      <vt:lpstr>Processing Stage Overview</vt:lpstr>
      <vt:lpstr>Processing Stage Output</vt:lpstr>
      <vt:lpstr>Background Subtraction</vt:lpstr>
      <vt:lpstr>Background Subtraction MoG</vt:lpstr>
      <vt:lpstr>Background Subtraction MoG</vt:lpstr>
      <vt:lpstr>Background Subtraction Results</vt:lpstr>
      <vt:lpstr>Object detection TODO: ???</vt:lpstr>
      <vt:lpstr>Clustering</vt:lpstr>
      <vt:lpstr>Playback Speed estimation</vt:lpstr>
      <vt:lpstr>Playback Speed Estimation Frame Weights</vt:lpstr>
      <vt:lpstr>Playback Speed Estimation Noise-Aware Smoothing</vt:lpstr>
      <vt:lpstr>Results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</dc:creator>
  <cp:lastModifiedBy>Domi</cp:lastModifiedBy>
  <cp:revision>91</cp:revision>
  <dcterms:created xsi:type="dcterms:W3CDTF">2013-12-19T05:56:38Z</dcterms:created>
  <dcterms:modified xsi:type="dcterms:W3CDTF">2013-12-22T07:30:51Z</dcterms:modified>
</cp:coreProperties>
</file>

<file path=docProps/thumbnail.jpeg>
</file>